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49"/>
  </p:notesMasterIdLst>
  <p:handoutMasterIdLst>
    <p:handoutMasterId r:id="rId50"/>
  </p:handoutMasterIdLst>
  <p:sldIdLst>
    <p:sldId id="394" r:id="rId3"/>
    <p:sldId id="433" r:id="rId4"/>
    <p:sldId id="438" r:id="rId5"/>
    <p:sldId id="436" r:id="rId6"/>
    <p:sldId id="435" r:id="rId7"/>
    <p:sldId id="442" r:id="rId8"/>
    <p:sldId id="448" r:id="rId9"/>
    <p:sldId id="456" r:id="rId10"/>
    <p:sldId id="449" r:id="rId11"/>
    <p:sldId id="450" r:id="rId12"/>
    <p:sldId id="446" r:id="rId13"/>
    <p:sldId id="458" r:id="rId14"/>
    <p:sldId id="447" r:id="rId15"/>
    <p:sldId id="451" r:id="rId16"/>
    <p:sldId id="452" r:id="rId17"/>
    <p:sldId id="454" r:id="rId18"/>
    <p:sldId id="460" r:id="rId19"/>
    <p:sldId id="453" r:id="rId20"/>
    <p:sldId id="461" r:id="rId21"/>
    <p:sldId id="463" r:id="rId22"/>
    <p:sldId id="464" r:id="rId23"/>
    <p:sldId id="462" r:id="rId24"/>
    <p:sldId id="465" r:id="rId25"/>
    <p:sldId id="467" r:id="rId26"/>
    <p:sldId id="468" r:id="rId27"/>
    <p:sldId id="471" r:id="rId28"/>
    <p:sldId id="466" r:id="rId29"/>
    <p:sldId id="469" r:id="rId30"/>
    <p:sldId id="472" r:id="rId31"/>
    <p:sldId id="470" r:id="rId32"/>
    <p:sldId id="443" r:id="rId33"/>
    <p:sldId id="439" r:id="rId34"/>
    <p:sldId id="474" r:id="rId35"/>
    <p:sldId id="475" r:id="rId36"/>
    <p:sldId id="476" r:id="rId37"/>
    <p:sldId id="477" r:id="rId38"/>
    <p:sldId id="441" r:id="rId39"/>
    <p:sldId id="437" r:id="rId40"/>
    <p:sldId id="440" r:id="rId41"/>
    <p:sldId id="478" r:id="rId42"/>
    <p:sldId id="480" r:id="rId43"/>
    <p:sldId id="481" r:id="rId44"/>
    <p:sldId id="444" r:id="rId45"/>
    <p:sldId id="430" r:id="rId46"/>
    <p:sldId id="431" r:id="rId47"/>
    <p:sldId id="432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15" autoAdjust="0"/>
    <p:restoredTop sz="94660" autoAdjust="0"/>
  </p:normalViewPr>
  <p:slideViewPr>
    <p:cSldViewPr>
      <p:cViewPr varScale="1">
        <p:scale>
          <a:sx n="92" d="100"/>
          <a:sy n="92" d="100"/>
        </p:scale>
        <p:origin x="540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5/11/2015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5/11/2015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58413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40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7826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41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35821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43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81610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825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latin typeface="Calibri"/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  <a:latin typeface="Calibri"/>
            </a:endParaRPr>
          </a:p>
          <a:p>
            <a:r>
              <a:rPr lang="en-US" smtClean="0">
                <a:solidFill>
                  <a:prstClr val="black"/>
                </a:solidFill>
                <a:latin typeface="Calibri"/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latin typeface="Calibri"/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en-US" smtClean="0">
                <a:solidFill>
                  <a:prstClr val="black"/>
                </a:solidFill>
                <a:latin typeface="Calibri"/>
              </a:rPr>
              <a:t>license.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6876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latin typeface="Calibri"/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  <a:latin typeface="Calibri"/>
            </a:endParaRPr>
          </a:p>
          <a:p>
            <a:r>
              <a:rPr lang="en-US" smtClean="0">
                <a:solidFill>
                  <a:prstClr val="black"/>
                </a:solidFill>
                <a:latin typeface="Calibri"/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latin typeface="Calibri"/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en-US" smtClean="0">
                <a:solidFill>
                  <a:prstClr val="black"/>
                </a:solidFill>
                <a:latin typeface="Calibri"/>
              </a:rPr>
              <a:t>license.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6223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estions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rot="20967017">
            <a:off x="733684" y="3037956"/>
            <a:ext cx="5956604" cy="1538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0000" b="1">
                <a:solidFill>
                  <a:srgbClr val="F3BE60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0000" b="1">
                <a:solidFill>
                  <a:srgbClr val="F3BE60"/>
                </a:solidFill>
              </a:rPr>
              <a:t>Questions?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1530579" y="6400801"/>
            <a:ext cx="10490804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ClrTx/>
              <a:buSzTx/>
              <a:buFontTx/>
              <a:buNone/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Course Web Site</a:t>
            </a:r>
          </a:p>
        </p:txBody>
      </p:sp>
      <p:pic>
        <p:nvPicPr>
          <p:cNvPr id="20" name="image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46105" y="261000"/>
            <a:ext cx="2051735" cy="670676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88963" y="0"/>
            <a:ext cx="9585087" cy="1191462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F3BE60"/>
                </a:solidFill>
              </a:rPr>
              <a:t>Presentation Title</a:t>
            </a:r>
          </a:p>
        </p:txBody>
      </p:sp>
      <p:sp>
        <p:nvSpPr>
          <p:cNvPr id="22" name="Shape 22">
            <a:hlinkClick r:id="rId4"/>
          </p:cNvPr>
          <p:cNvSpPr/>
          <p:nvPr/>
        </p:nvSpPr>
        <p:spPr>
          <a:xfrm rot="322982">
            <a:off x="10077507" y="2241175"/>
            <a:ext cx="2111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rgbClr val="603A14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0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Shape 23">
            <a:hlinkClick r:id="rId5"/>
          </p:cNvPr>
          <p:cNvSpPr/>
          <p:nvPr/>
        </p:nvSpPr>
        <p:spPr>
          <a:xfrm rot="20630519">
            <a:off x="7575859" y="4345470"/>
            <a:ext cx="2111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rgbClr val="603A14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0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Shape 24">
            <a:hlinkClick r:id="rId6"/>
          </p:cNvPr>
          <p:cNvSpPr/>
          <p:nvPr/>
        </p:nvSpPr>
        <p:spPr>
          <a:xfrm>
            <a:off x="11509157" y="4679637"/>
            <a:ext cx="16299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603A1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Shape 25">
            <a:hlinkClick r:id="rId7"/>
          </p:cNvPr>
          <p:cNvSpPr/>
          <p:nvPr/>
        </p:nvSpPr>
        <p:spPr>
          <a:xfrm rot="20971262">
            <a:off x="6095673" y="6111589"/>
            <a:ext cx="17582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603A1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Shape 26">
            <a:hlinkClick r:id="rId8"/>
          </p:cNvPr>
          <p:cNvSpPr/>
          <p:nvPr/>
        </p:nvSpPr>
        <p:spPr>
          <a:xfrm rot="569019">
            <a:off x="9166949" y="4019983"/>
            <a:ext cx="19988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603A14"/>
                </a:solidFill>
              </a:defRPr>
            </a:lvl1pPr>
          </a:lstStyle>
          <a:p>
            <a:pPr lvl="0">
              <a:defRPr b="0">
                <a:solidFill>
                  <a:srgbClr val="000000"/>
                </a:solidFill>
              </a:defRPr>
            </a:pPr>
            <a:r>
              <a:rPr sz="18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Shape 27">
            <a:hlinkClick r:id="rId9"/>
          </p:cNvPr>
          <p:cNvSpPr/>
          <p:nvPr/>
        </p:nvSpPr>
        <p:spPr>
          <a:xfrm rot="219682">
            <a:off x="7054746" y="2549958"/>
            <a:ext cx="23518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603A14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Shape 28">
            <a:hlinkClick r:id="rId10"/>
          </p:cNvPr>
          <p:cNvSpPr/>
          <p:nvPr/>
        </p:nvSpPr>
        <p:spPr>
          <a:xfrm rot="20972267">
            <a:off x="11760219" y="2323335"/>
            <a:ext cx="17582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603A1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Shape 29">
            <a:hlinkClick r:id="rId11"/>
          </p:cNvPr>
          <p:cNvSpPr/>
          <p:nvPr/>
        </p:nvSpPr>
        <p:spPr>
          <a:xfrm rot="562174">
            <a:off x="11783689" y="3436358"/>
            <a:ext cx="16299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603A1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Shape 30">
            <a:hlinkClick r:id="rId12"/>
          </p:cNvPr>
          <p:cNvSpPr/>
          <p:nvPr/>
        </p:nvSpPr>
        <p:spPr>
          <a:xfrm rot="571210">
            <a:off x="11144127" y="5611280"/>
            <a:ext cx="17582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603A1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01473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egular-expressions.info/tutorial.html" TargetMode="External"/><Relationship Id="rId3" Type="http://schemas.openxmlformats.org/officeDocument/2006/relationships/hyperlink" Target="https://regex101.com/" TargetMode="External"/><Relationship Id="rId7" Type="http://schemas.openxmlformats.org/officeDocument/2006/relationships/hyperlink" Target="http://regexon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sdn.microsoft.com/en-us/library/az24scfc(v=vs.110).aspx" TargetMode="External"/><Relationship Id="rId5" Type="http://schemas.openxmlformats.org/officeDocument/2006/relationships/hyperlink" Target="http://regexhero.net/" TargetMode="External"/><Relationship Id="rId4" Type="http://schemas.openxmlformats.org/officeDocument/2006/relationships/hyperlink" Target="http://regexr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t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42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39.png"/><Relationship Id="rId17" Type="http://schemas.openxmlformats.org/officeDocument/2006/relationships/hyperlink" Target="http://www.luxoft.com/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38.png"/><Relationship Id="rId19" Type="http://schemas.openxmlformats.org/officeDocument/2006/relationships/hyperlink" Target="http://www.indeavr.com/" TargetMode="External"/><Relationship Id="rId4" Type="http://schemas.openxmlformats.org/officeDocument/2006/relationships/image" Target="../media/image35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3.0/deed.en_US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948025" y="775486"/>
            <a:ext cx="7618286" cy="1722378"/>
          </a:xfrm>
        </p:spPr>
        <p:txBody>
          <a:bodyPr>
            <a:normAutofit/>
          </a:bodyPr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22612" y="2209801"/>
            <a:ext cx="8443700" cy="629226"/>
          </a:xfrm>
        </p:spPr>
        <p:txBody>
          <a:bodyPr>
            <a:noAutofit/>
          </a:bodyPr>
          <a:lstStyle/>
          <a:p>
            <a:pPr lvl="0"/>
            <a:r>
              <a:rPr lang="en-US" sz="3200" b="1" spc="100" dirty="0">
                <a:solidFill>
                  <a:srgbClr val="F0A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/^Hel{2}o\s*World\n$/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 smtClean="0"/>
              <a:t>Technical 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 smtClean="0"/>
              <a:t>Software 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 smtClean="0">
                <a:hlinkClick r:id="rId6"/>
              </a:rPr>
              <a:t>http://softuni.bg</a:t>
            </a:r>
            <a:endParaRPr lang="en-US" dirty="0"/>
          </a:p>
        </p:txBody>
      </p:sp>
      <p:pic>
        <p:nvPicPr>
          <p:cNvPr id="15" name="image2.jpe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793531" y="3601600"/>
            <a:ext cx="4950805" cy="24417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" descr="reports, table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060" y="3558834"/>
            <a:ext cx="1427436" cy="142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http://png-3.findicons.com/files/icons/1233/somatic_rebirth_apps/256/dictionary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049" y="4343400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</a:t>
            </a:r>
            <a:endParaRPr lang="en-US" dirty="0"/>
          </a:p>
        </p:txBody>
      </p:sp>
      <p:pic>
        <p:nvPicPr>
          <p:cNvPr id="4098" name="Picture 2" descr="http://www.mullie.eu/public/posts/regex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2667000"/>
            <a:ext cx="5884439" cy="1961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37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[character_group]</a:t>
            </a:r>
            <a:r>
              <a:rPr lang="en-US" noProof="1" smtClean="0"/>
              <a:t> - Matches any single character in character_group</a:t>
            </a:r>
          </a:p>
          <a:p>
            <a:pPr lvl="1"/>
            <a:r>
              <a:rPr lang="en-US" noProof="1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[nvj]</a:t>
            </a:r>
            <a:r>
              <a:rPr lang="en-US" noProof="1" smtClean="0"/>
              <a:t> matches any character that is either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noProof="1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  <a:p>
            <a:pPr lvl="1"/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[^character_group]</a:t>
            </a:r>
            <a:r>
              <a:rPr lang="en-US" noProof="1" smtClean="0"/>
              <a:t> - Negation: Matches any single character that is not in character_group</a:t>
            </a:r>
          </a:p>
          <a:p>
            <a:pPr lvl="1"/>
            <a:r>
              <a:rPr lang="en-US" noProof="1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[^abc]</a:t>
            </a:r>
            <a:r>
              <a:rPr lang="en-US" noProof="1" smtClean="0"/>
              <a:t> – matches any character that is not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noProof="1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3119735"/>
            <a:ext cx="10287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node.js v0.12.2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89012" y="3208527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Rectangle 6"/>
          <p:cNvSpPr/>
          <p:nvPr/>
        </p:nvSpPr>
        <p:spPr>
          <a:xfrm>
            <a:off x="1827212" y="3200401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8" name="Rectangle 7"/>
          <p:cNvSpPr/>
          <p:nvPr/>
        </p:nvSpPr>
        <p:spPr>
          <a:xfrm>
            <a:off x="2360612" y="32004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2811" y="5638800"/>
            <a:ext cx="1028700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89011" y="5711337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/>
          <p:nvPr/>
        </p:nvSpPr>
        <p:spPr>
          <a:xfrm>
            <a:off x="1370012" y="5711336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Rectangle 11"/>
          <p:cNvSpPr/>
          <p:nvPr/>
        </p:nvSpPr>
        <p:spPr>
          <a:xfrm>
            <a:off x="1674813" y="5722724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3" name="Rectangle 12"/>
          <p:cNvSpPr/>
          <p:nvPr/>
        </p:nvSpPr>
        <p:spPr>
          <a:xfrm>
            <a:off x="1979614" y="5722724"/>
            <a:ext cx="2285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4" name="Rectangle 13"/>
          <p:cNvSpPr/>
          <p:nvPr/>
        </p:nvSpPr>
        <p:spPr>
          <a:xfrm>
            <a:off x="2360611" y="5723725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5" name="Rectangle 14"/>
          <p:cNvSpPr/>
          <p:nvPr/>
        </p:nvSpPr>
        <p:spPr>
          <a:xfrm>
            <a:off x="2532665" y="5722724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Rectangle 15"/>
          <p:cNvSpPr/>
          <p:nvPr/>
        </p:nvSpPr>
        <p:spPr>
          <a:xfrm>
            <a:off x="2704719" y="5724919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ectangle 16"/>
          <p:cNvSpPr/>
          <p:nvPr/>
        </p:nvSpPr>
        <p:spPr>
          <a:xfrm>
            <a:off x="3020625" y="5722724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Rectangle 17"/>
          <p:cNvSpPr/>
          <p:nvPr/>
        </p:nvSpPr>
        <p:spPr>
          <a:xfrm>
            <a:off x="3360021" y="57150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9" name="Rectangle 18"/>
          <p:cNvSpPr/>
          <p:nvPr/>
        </p:nvSpPr>
        <p:spPr>
          <a:xfrm>
            <a:off x="3198812" y="57150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32238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[first-last]</a:t>
            </a:r>
            <a:r>
              <a:rPr lang="en-US" noProof="1"/>
              <a:t> - Character range: Matches any single character in the range from first to last</a:t>
            </a:r>
          </a:p>
          <a:p>
            <a:pPr lvl="1"/>
            <a:r>
              <a:rPr lang="en-US" noProof="1"/>
              <a:t>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0-9]</a:t>
            </a:r>
            <a:r>
              <a:rPr lang="en-US" noProof="1" smtClean="0"/>
              <a:t> </a:t>
            </a:r>
            <a:r>
              <a:rPr lang="en-US" noProof="1"/>
              <a:t>matches any digit frm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/>
              <a:t>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cs typeface="Consolas" panose="020B0609020204030204" pitchFamily="49" charset="0"/>
              </a:rPr>
              <a:t> - Matches any single character except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</a:p>
          <a:p>
            <a:pPr marL="377887" lvl="1" indent="0">
              <a:buNone/>
            </a:pP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312420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1519 Leonardo da Vinci died at the age of 67.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2413" y="3196737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Rectangle 6"/>
          <p:cNvSpPr/>
          <p:nvPr/>
        </p:nvSpPr>
        <p:spPr>
          <a:xfrm>
            <a:off x="1674811" y="3196737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8" name="Rectangle 7"/>
          <p:cNvSpPr/>
          <p:nvPr/>
        </p:nvSpPr>
        <p:spPr>
          <a:xfrm>
            <a:off x="1827211" y="32004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Rectangle 8"/>
          <p:cNvSpPr/>
          <p:nvPr/>
        </p:nvSpPr>
        <p:spPr>
          <a:xfrm>
            <a:off x="1979611" y="3200400"/>
            <a:ext cx="3047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Rectangle 9"/>
          <p:cNvSpPr/>
          <p:nvPr/>
        </p:nvSpPr>
        <p:spPr>
          <a:xfrm>
            <a:off x="8532812" y="3196737"/>
            <a:ext cx="2285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/>
          <p:nvPr/>
        </p:nvSpPr>
        <p:spPr>
          <a:xfrm>
            <a:off x="8761412" y="32004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21615" y="4393273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Dot matches everything except new line.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89012" y="4465810"/>
            <a:ext cx="188022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5" name="Rectangle 14"/>
          <p:cNvSpPr/>
          <p:nvPr/>
        </p:nvSpPr>
        <p:spPr>
          <a:xfrm>
            <a:off x="1172950" y="4465807"/>
            <a:ext cx="152865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Rectangle 15"/>
          <p:cNvSpPr/>
          <p:nvPr/>
        </p:nvSpPr>
        <p:spPr>
          <a:xfrm>
            <a:off x="1338007" y="4465807"/>
            <a:ext cx="2076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ectangle 16"/>
          <p:cNvSpPr/>
          <p:nvPr/>
        </p:nvSpPr>
        <p:spPr>
          <a:xfrm>
            <a:off x="1674812" y="4465807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Rectangle 17"/>
          <p:cNvSpPr/>
          <p:nvPr/>
        </p:nvSpPr>
        <p:spPr>
          <a:xfrm>
            <a:off x="1872613" y="4465807"/>
            <a:ext cx="1291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9" name="Rectangle 18"/>
          <p:cNvSpPr/>
          <p:nvPr/>
        </p:nvSpPr>
        <p:spPr>
          <a:xfrm>
            <a:off x="2001598" y="4465807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Rectangle 19"/>
          <p:cNvSpPr/>
          <p:nvPr/>
        </p:nvSpPr>
        <p:spPr>
          <a:xfrm>
            <a:off x="1537097" y="4465804"/>
            <a:ext cx="1375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2" name="Rectangle 21"/>
          <p:cNvSpPr/>
          <p:nvPr/>
        </p:nvSpPr>
        <p:spPr>
          <a:xfrm>
            <a:off x="2217026" y="4469478"/>
            <a:ext cx="128940" cy="312900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ectangle 22"/>
          <p:cNvSpPr/>
          <p:nvPr/>
        </p:nvSpPr>
        <p:spPr>
          <a:xfrm>
            <a:off x="2345965" y="4469474"/>
            <a:ext cx="201764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4" name="Rectangle 23"/>
          <p:cNvSpPr/>
          <p:nvPr/>
        </p:nvSpPr>
        <p:spPr>
          <a:xfrm>
            <a:off x="2546497" y="4469474"/>
            <a:ext cx="170736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5" name="Rectangle 24"/>
          <p:cNvSpPr/>
          <p:nvPr/>
        </p:nvSpPr>
        <p:spPr>
          <a:xfrm>
            <a:off x="2902826" y="4469474"/>
            <a:ext cx="128221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6" name="Rectangle 25"/>
          <p:cNvSpPr/>
          <p:nvPr/>
        </p:nvSpPr>
        <p:spPr>
          <a:xfrm>
            <a:off x="3043217" y="4469474"/>
            <a:ext cx="174740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7" name="Rectangle 26"/>
          <p:cNvSpPr/>
          <p:nvPr/>
        </p:nvSpPr>
        <p:spPr>
          <a:xfrm>
            <a:off x="3224318" y="4469474"/>
            <a:ext cx="149828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Rectangle 27"/>
          <p:cNvSpPr/>
          <p:nvPr/>
        </p:nvSpPr>
        <p:spPr>
          <a:xfrm>
            <a:off x="2722406" y="4469471"/>
            <a:ext cx="174245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9" name="Rectangle 28"/>
          <p:cNvSpPr/>
          <p:nvPr/>
        </p:nvSpPr>
        <p:spPr>
          <a:xfrm>
            <a:off x="3374230" y="4469475"/>
            <a:ext cx="159447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0" name="Rectangle 29"/>
          <p:cNvSpPr/>
          <p:nvPr/>
        </p:nvSpPr>
        <p:spPr>
          <a:xfrm>
            <a:off x="3539132" y="4469472"/>
            <a:ext cx="168398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1" name="Rectangle 30"/>
          <p:cNvSpPr/>
          <p:nvPr/>
        </p:nvSpPr>
        <p:spPr>
          <a:xfrm>
            <a:off x="3713290" y="4469472"/>
            <a:ext cx="185920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2" name="Rectangle 31"/>
          <p:cNvSpPr/>
          <p:nvPr/>
        </p:nvSpPr>
        <p:spPr>
          <a:xfrm>
            <a:off x="4046080" y="4465804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3" name="Rectangle 32"/>
          <p:cNvSpPr/>
          <p:nvPr/>
        </p:nvSpPr>
        <p:spPr>
          <a:xfrm>
            <a:off x="4243667" y="4465801"/>
            <a:ext cx="1291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4" name="Rectangle 33"/>
          <p:cNvSpPr/>
          <p:nvPr/>
        </p:nvSpPr>
        <p:spPr>
          <a:xfrm>
            <a:off x="4373161" y="4465801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5" name="Rectangle 34"/>
          <p:cNvSpPr/>
          <p:nvPr/>
        </p:nvSpPr>
        <p:spPr>
          <a:xfrm>
            <a:off x="3905571" y="4469469"/>
            <a:ext cx="119235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6" name="Rectangle 35"/>
          <p:cNvSpPr/>
          <p:nvPr/>
        </p:nvSpPr>
        <p:spPr>
          <a:xfrm>
            <a:off x="4582292" y="44658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7" name="Rectangle 36"/>
          <p:cNvSpPr/>
          <p:nvPr/>
        </p:nvSpPr>
        <p:spPr>
          <a:xfrm>
            <a:off x="4743827" y="4465800"/>
            <a:ext cx="14272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8" name="Rectangle 37"/>
          <p:cNvSpPr/>
          <p:nvPr/>
        </p:nvSpPr>
        <p:spPr>
          <a:xfrm>
            <a:off x="4890868" y="4465799"/>
            <a:ext cx="17302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9" name="Rectangle 38"/>
          <p:cNvSpPr/>
          <p:nvPr/>
        </p:nvSpPr>
        <p:spPr>
          <a:xfrm>
            <a:off x="5214643" y="4465798"/>
            <a:ext cx="186137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0" name="Rectangle 39"/>
          <p:cNvSpPr/>
          <p:nvPr/>
        </p:nvSpPr>
        <p:spPr>
          <a:xfrm>
            <a:off x="5402448" y="4465797"/>
            <a:ext cx="1291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1" name="Rectangle 40"/>
          <p:cNvSpPr/>
          <p:nvPr/>
        </p:nvSpPr>
        <p:spPr>
          <a:xfrm>
            <a:off x="5543430" y="4465797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2" name="Rectangle 41"/>
          <p:cNvSpPr/>
          <p:nvPr/>
        </p:nvSpPr>
        <p:spPr>
          <a:xfrm>
            <a:off x="5067604" y="4465798"/>
            <a:ext cx="1375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3" name="Rectangle 42"/>
          <p:cNvSpPr/>
          <p:nvPr/>
        </p:nvSpPr>
        <p:spPr>
          <a:xfrm>
            <a:off x="5747444" y="4465797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4" name="Rectangle 43"/>
          <p:cNvSpPr/>
          <p:nvPr/>
        </p:nvSpPr>
        <p:spPr>
          <a:xfrm>
            <a:off x="5901958" y="4465797"/>
            <a:ext cx="165768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5" name="Rectangle 44"/>
          <p:cNvSpPr/>
          <p:nvPr/>
        </p:nvSpPr>
        <p:spPr>
          <a:xfrm>
            <a:off x="6080664" y="4465796"/>
            <a:ext cx="164782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6" name="Rectangle 45"/>
          <p:cNvSpPr/>
          <p:nvPr/>
        </p:nvSpPr>
        <p:spPr>
          <a:xfrm>
            <a:off x="6399212" y="4465794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7" name="Rectangle 46"/>
          <p:cNvSpPr/>
          <p:nvPr/>
        </p:nvSpPr>
        <p:spPr>
          <a:xfrm>
            <a:off x="6726724" y="4469468"/>
            <a:ext cx="194456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8" name="Rectangle 47"/>
          <p:cNvSpPr/>
          <p:nvPr/>
        </p:nvSpPr>
        <p:spPr>
          <a:xfrm>
            <a:off x="6933060" y="4469468"/>
            <a:ext cx="119287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9" name="Rectangle 48"/>
          <p:cNvSpPr/>
          <p:nvPr/>
        </p:nvSpPr>
        <p:spPr>
          <a:xfrm>
            <a:off x="6257064" y="4465795"/>
            <a:ext cx="1375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0" name="Rectangle 49"/>
          <p:cNvSpPr/>
          <p:nvPr/>
        </p:nvSpPr>
        <p:spPr>
          <a:xfrm>
            <a:off x="7054164" y="4469469"/>
            <a:ext cx="196659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1" name="Rectangle 50"/>
          <p:cNvSpPr/>
          <p:nvPr/>
        </p:nvSpPr>
        <p:spPr>
          <a:xfrm>
            <a:off x="7252738" y="4469466"/>
            <a:ext cx="136895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2" name="Rectangle 51"/>
          <p:cNvSpPr/>
          <p:nvPr/>
        </p:nvSpPr>
        <p:spPr>
          <a:xfrm>
            <a:off x="7403159" y="4469466"/>
            <a:ext cx="171089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7" name="Rectangle 56"/>
          <p:cNvSpPr/>
          <p:nvPr/>
        </p:nvSpPr>
        <p:spPr>
          <a:xfrm>
            <a:off x="6598023" y="4465794"/>
            <a:ext cx="124838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94409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Matches any word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character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Matches any white-space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character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 Matches any </a:t>
            </a:r>
            <a:r>
              <a:rPr lang="en-US" noProof="1" smtClean="0">
                <a:cs typeface="Consolas" panose="020B0609020204030204" pitchFamily="49" charset="0"/>
              </a:rPr>
              <a:t>non-white-space character (opposite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 smtClean="0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Matches any decimal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digit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 Matches any </a:t>
            </a:r>
            <a:r>
              <a:rPr lang="en-US" noProof="1" smtClean="0">
                <a:cs typeface="Consolas" panose="020B0609020204030204" pitchFamily="49" charset="0"/>
              </a:rPr>
              <a:t>non-digit character (opposite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 smtClean="0">
                <a:cs typeface="Consolas" panose="020B0609020204030204" pitchFamily="49" charset="0"/>
              </a:rPr>
              <a:t>)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90500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cd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1977" y="1981206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Rectangle 6"/>
          <p:cNvSpPr/>
          <p:nvPr/>
        </p:nvSpPr>
        <p:spPr>
          <a:xfrm>
            <a:off x="1013684" y="1981203"/>
            <a:ext cx="168660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8" name="Rectangle 7"/>
          <p:cNvSpPr/>
          <p:nvPr/>
        </p:nvSpPr>
        <p:spPr>
          <a:xfrm>
            <a:off x="1182344" y="1981203"/>
            <a:ext cx="181114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Rectangle 9"/>
          <p:cNvSpPr/>
          <p:nvPr/>
        </p:nvSpPr>
        <p:spPr>
          <a:xfrm>
            <a:off x="1671159" y="1981200"/>
            <a:ext cx="186097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/>
          <p:nvPr/>
        </p:nvSpPr>
        <p:spPr>
          <a:xfrm>
            <a:off x="1363458" y="1981200"/>
            <a:ext cx="174105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ectangle 16"/>
          <p:cNvSpPr/>
          <p:nvPr/>
        </p:nvSpPr>
        <p:spPr>
          <a:xfrm>
            <a:off x="1857257" y="1988044"/>
            <a:ext cx="174106" cy="3097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Rectangle 17"/>
          <p:cNvSpPr/>
          <p:nvPr/>
        </p:nvSpPr>
        <p:spPr>
          <a:xfrm>
            <a:off x="2031362" y="1988044"/>
            <a:ext cx="187289" cy="3097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60412" y="3246612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cd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25869" y="3319149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2" name="Rectangle 21"/>
          <p:cNvSpPr/>
          <p:nvPr/>
        </p:nvSpPr>
        <p:spPr>
          <a:xfrm>
            <a:off x="2218652" y="3319148"/>
            <a:ext cx="132222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ectangle 22"/>
          <p:cNvSpPr/>
          <p:nvPr/>
        </p:nvSpPr>
        <p:spPr>
          <a:xfrm>
            <a:off x="2354901" y="3319145"/>
            <a:ext cx="193187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4" name="Rectangle 23"/>
          <p:cNvSpPr/>
          <p:nvPr/>
        </p:nvSpPr>
        <p:spPr>
          <a:xfrm>
            <a:off x="2548088" y="3318061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5" name="Rectangle 24"/>
          <p:cNvSpPr/>
          <p:nvPr/>
        </p:nvSpPr>
        <p:spPr>
          <a:xfrm>
            <a:off x="2709794" y="3318061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6" name="Rectangle 25"/>
          <p:cNvSpPr/>
          <p:nvPr/>
        </p:nvSpPr>
        <p:spPr>
          <a:xfrm>
            <a:off x="2871500" y="3318061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7" name="Rectangle 26"/>
          <p:cNvSpPr/>
          <p:nvPr/>
        </p:nvSpPr>
        <p:spPr>
          <a:xfrm>
            <a:off x="3037234" y="3318058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Rectangle 27"/>
          <p:cNvSpPr/>
          <p:nvPr/>
        </p:nvSpPr>
        <p:spPr>
          <a:xfrm>
            <a:off x="3211386" y="3318058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9" name="Rectangle 28"/>
          <p:cNvSpPr/>
          <p:nvPr/>
        </p:nvSpPr>
        <p:spPr>
          <a:xfrm>
            <a:off x="3384401" y="3318058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85616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i.stack.imgur.com/K9Ta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69284" y="1752600"/>
            <a:ext cx="8915400" cy="30099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97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Quantifiers</a:t>
            </a:r>
            <a:endParaRPr lang="en-US" dirty="0"/>
          </a:p>
        </p:txBody>
      </p:sp>
      <p:pic>
        <p:nvPicPr>
          <p:cNvPr id="6146" name="Picture 2" descr="http://opsmgt.edublogs.org/files/2014/09/quantity-183soo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60" y="2209800"/>
            <a:ext cx="5743575" cy="24479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one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 Matches the previous element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one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Quantifiers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56212" y="179896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2412" y="1895814"/>
            <a:ext cx="2286000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Rectangle 8"/>
          <p:cNvSpPr/>
          <p:nvPr/>
        </p:nvSpPr>
        <p:spPr>
          <a:xfrm>
            <a:off x="5332412" y="2282537"/>
            <a:ext cx="187289" cy="3097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256212" y="4807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1974727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\+\d*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36612" y="3499352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</a:t>
            </a:r>
            <a:r>
              <a:rPr lang="en-US" b="1" noProof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d+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256212" y="3283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32412" y="3381219"/>
            <a:ext cx="2286000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6612" y="4832304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</a:t>
            </a:r>
            <a:r>
              <a:rPr lang="en-US" b="1" noProof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d?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3555" y="5293969"/>
            <a:ext cx="187289" cy="3097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Rectangle 19"/>
          <p:cNvSpPr/>
          <p:nvPr/>
        </p:nvSpPr>
        <p:spPr>
          <a:xfrm>
            <a:off x="5332411" y="4900960"/>
            <a:ext cx="381001" cy="3097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1" name="TextBox 20"/>
          <p:cNvSpPr txBox="1"/>
          <p:nvPr/>
        </p:nvSpPr>
        <p:spPr>
          <a:xfrm>
            <a:off x="4156651" y="195603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87824" y="346611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87824" y="483230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25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n}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exactly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times</a:t>
            </a:r>
          </a:p>
          <a:p>
            <a:pPr marL="0" indent="0">
              <a:buNone/>
            </a:pP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{n,}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at least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n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times</a:t>
            </a:r>
          </a:p>
          <a:p>
            <a:endParaRPr lang="en-US" noProof="1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{n,m}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at least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times, but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no more than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times</a:t>
            </a:r>
          </a:p>
          <a:p>
            <a:endParaRPr lang="en-US" noProof="1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Quantifiers (2)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799012" y="1752600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1787236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\+\d{5}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75212" y="1810181"/>
            <a:ext cx="990600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3350291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\+\d{5,}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799012" y="3350290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91922" y="3416547"/>
            <a:ext cx="2269289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36612" y="5257800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\+\d{5,7}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799012" y="5257799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75213" y="5333908"/>
            <a:ext cx="1371600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TextBox 15"/>
          <p:cNvSpPr txBox="1"/>
          <p:nvPr/>
        </p:nvSpPr>
        <p:spPr>
          <a:xfrm>
            <a:off x="3960812" y="1738681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76723" y="3306053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76723" y="519624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49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170" name="Picture 2" descr="http://themarketingnutz.com/wp-content/uploads/2013/10/photodune-2292250-quality-and-quantity-computer-keys-showing-choice-between-excell-x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2" y="1828800"/>
            <a:ext cx="2819400" cy="28194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3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pic>
        <p:nvPicPr>
          <p:cNvPr id="4" name="image4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0588" y="1676400"/>
            <a:ext cx="5509719" cy="31680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279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7675" indent="-447675">
              <a:lnSpc>
                <a:spcPct val="100000"/>
              </a:lnSpc>
              <a:buFont typeface="+mj-lt"/>
              <a:buAutoNum type="arabicPeriod"/>
            </a:pPr>
            <a:r>
              <a:rPr lang="en-US" sz="3800" dirty="0"/>
              <a:t>Regular </a:t>
            </a:r>
            <a:r>
              <a:rPr lang="en-US" sz="3800" dirty="0" smtClean="0"/>
              <a:t>Expressions</a:t>
            </a:r>
          </a:p>
          <a:p>
            <a:pPr marL="876246" lvl="1" indent="-571500">
              <a:lnSpc>
                <a:spcPct val="100000"/>
              </a:lnSpc>
            </a:pPr>
            <a:r>
              <a:rPr lang="en-US" sz="3600" dirty="0" smtClean="0"/>
              <a:t>Characters</a:t>
            </a:r>
          </a:p>
          <a:p>
            <a:pPr marL="876246" lvl="1" indent="-571500">
              <a:lnSpc>
                <a:spcPct val="100000"/>
              </a:lnSpc>
            </a:pPr>
            <a:r>
              <a:rPr lang="en-US" sz="3600" dirty="0" smtClean="0"/>
              <a:t>Operators</a:t>
            </a:r>
          </a:p>
          <a:p>
            <a:pPr marL="876246" lvl="1" indent="-571500">
              <a:lnSpc>
                <a:spcPct val="100000"/>
              </a:lnSpc>
            </a:pPr>
            <a:r>
              <a:rPr lang="en-US" sz="3600" dirty="0" smtClean="0"/>
              <a:t>Constructs</a:t>
            </a:r>
            <a:endParaRPr lang="en-US" sz="3800" dirty="0"/>
          </a:p>
          <a:p>
            <a:pPr marL="447675" indent="-447675">
              <a:lnSpc>
                <a:spcPct val="100000"/>
              </a:lnSpc>
              <a:buFont typeface="+mj-lt"/>
              <a:buAutoNum type="arabicPeriod"/>
            </a:pPr>
            <a:r>
              <a:rPr lang="en-US" sz="3800" dirty="0" smtClean="0"/>
              <a:t>Regular Expressions in C#</a:t>
            </a:r>
          </a:p>
          <a:p>
            <a:pPr marL="447675" indent="-447675">
              <a:lnSpc>
                <a:spcPct val="100000"/>
              </a:lnSpc>
              <a:buFont typeface="+mj-lt"/>
              <a:buAutoNum type="arabicPeriod"/>
            </a:pPr>
            <a:r>
              <a:rPr lang="en-US" sz="3800" dirty="0"/>
              <a:t>Helpful </a:t>
            </a:r>
            <a:r>
              <a:rPr lang="en-US" sz="3800" dirty="0" smtClean="0"/>
              <a:t>Resources</a:t>
            </a:r>
            <a:endParaRPr lang="en-US" sz="3800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8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4612" y="1371600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80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start at the beginning of the string or line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occur at the end of the string or before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</a:p>
          <a:p>
            <a:pPr lvl="1"/>
            <a:r>
              <a:rPr lang="en-US" noProof="1" smtClean="0">
                <a:latin typeface="+mj-lt"/>
                <a:cs typeface="Consolas" panose="020B0609020204030204" pitchFamily="49" charset="0"/>
              </a:rPr>
              <a:t>Example – username validation pattern: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2">
              <a:spcBef>
                <a:spcPts val="1500"/>
              </a:spcBef>
            </a:pPr>
            <a:r>
              <a:rPr lang="en-US" noProof="1" smtClean="0">
                <a:latin typeface="+mj-lt"/>
                <a:cs typeface="Consolas" panose="020B0609020204030204" pitchFamily="49" charset="0"/>
              </a:rPr>
              <a:t>Note: Test one by one,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$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asserts string end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618412" y="2590800"/>
            <a:ext cx="243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^\w{6,12}$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12812" y="3243801"/>
            <a:ext cx="102870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johnny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!lleg@l_ch@rs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89013" y="3311099"/>
            <a:ext cx="1600200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ectangle 22"/>
          <p:cNvSpPr/>
          <p:nvPr/>
        </p:nvSpPr>
        <p:spPr>
          <a:xfrm>
            <a:off x="989011" y="4057544"/>
            <a:ext cx="1066801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026" name="Picture 2" descr="http://to-hatch.co.uk/wp-content/uploads/2011/09/shutterstock_80294515-578x3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016" y="3252540"/>
            <a:ext cx="2755954" cy="182141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19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\b</a:t>
            </a:r>
            <a:r>
              <a:rPr lang="en-US" noProof="1">
                <a:cs typeface="Consolas" panose="020B0609020204030204" pitchFamily="49" charset="0"/>
              </a:rPr>
              <a:t> - The match must occur on a boundary between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(alphanumeric) and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(non-alphanumeric) character </a:t>
            </a:r>
            <a:endParaRPr lang="en-US" noProof="1" smtClean="0"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\B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- The match must </a:t>
            </a:r>
            <a:r>
              <a:rPr lang="en-US" noProof="1" smtClean="0">
                <a:cs typeface="Consolas" panose="020B0609020204030204" pitchFamily="49" charset="0"/>
              </a:rPr>
              <a:t>not occur </a:t>
            </a:r>
            <a:r>
              <a:rPr lang="en-US" noProof="1">
                <a:cs typeface="Consolas" panose="020B0609020204030204" pitchFamily="49" charset="0"/>
              </a:rPr>
              <a:t>on a boundary between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(alphanumeric) and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(non-alphanumeric) character </a:t>
            </a:r>
            <a:endParaRPr lang="en-US" noProof="1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endParaRPr lang="en-US" noProof="1" smtClean="0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438400"/>
            <a:ext cx="243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\b\w{4}\b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444508" y="2438400"/>
            <a:ext cx="4114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jumping is cool.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6012" y="24076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12812" y="4579938"/>
            <a:ext cx="243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\b\w{4}\b</a:t>
            </a:r>
          </a:p>
        </p:txBody>
      </p:sp>
      <p:sp>
        <p:nvSpPr>
          <p:cNvPr id="9" name="Rectangle 8"/>
          <p:cNvSpPr/>
          <p:nvPr/>
        </p:nvSpPr>
        <p:spPr>
          <a:xfrm>
            <a:off x="4530811" y="2495981"/>
            <a:ext cx="725401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Rectangle 9"/>
          <p:cNvSpPr/>
          <p:nvPr/>
        </p:nvSpPr>
        <p:spPr>
          <a:xfrm>
            <a:off x="7237412" y="2495980"/>
            <a:ext cx="685801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444508" y="4579938"/>
            <a:ext cx="4114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jumping is cool.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61013" y="4648200"/>
            <a:ext cx="685799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3" name="TextBox 12"/>
          <p:cNvSpPr txBox="1"/>
          <p:nvPr/>
        </p:nvSpPr>
        <p:spPr>
          <a:xfrm>
            <a:off x="3656012" y="454916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03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194" name="Picture 2" descr="http://www.clker.com/cliparts/c/G/w/J/u/c/tilted-anchor-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2" y="2300652"/>
            <a:ext cx="1981200" cy="225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clker.com/cliparts/c/G/w/J/u/c/tilted-anchor-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29832">
            <a:off x="4872091" y="3403087"/>
            <a:ext cx="1163362" cy="132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50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r>
              <a:rPr lang="en-US" dirty="0" smtClean="0"/>
              <a:t>Grouping Constructs</a:t>
            </a:r>
            <a:endParaRPr lang="en-US" dirty="0"/>
          </a:p>
        </p:txBody>
      </p:sp>
      <p:pic>
        <p:nvPicPr>
          <p:cNvPr id="9218" name="Picture 2" descr="http://www.veryicon.com/icon/png/System/Software/User%20gro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062" y="218566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rot="20132841">
            <a:off x="4419906" y="3850645"/>
            <a:ext cx="4193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\d{2}-(\w{3})-\d{4}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32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(subexpression)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- captures the matched subexpression and assigns it a number</a:t>
            </a:r>
          </a:p>
          <a:p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(?&lt;name&gt;subexpression)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- </a:t>
            </a:r>
            <a:r>
              <a:rPr lang="en-US" noProof="1"/>
              <a:t>Captures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the matched subexpression into a named group</a:t>
            </a:r>
          </a:p>
          <a:p>
            <a:endParaRPr lang="en-US" noProof="1" smtClean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Constructs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1" y="2438400"/>
            <a:ext cx="34929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\d{2}-(\w{3})-\d{4}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32412" y="2469177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22-Jan-2015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84641" y="24076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73138" y="2526758"/>
            <a:ext cx="2016674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4" name="Rectangle 13"/>
          <p:cNvSpPr/>
          <p:nvPr/>
        </p:nvSpPr>
        <p:spPr>
          <a:xfrm>
            <a:off x="5942012" y="2459736"/>
            <a:ext cx="533401" cy="52322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912811" y="4359773"/>
            <a:ext cx="473863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\d{2}-(?&lt;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month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&gt;\w{3})-\d{4}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475413" y="4391981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22-Jan-2015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03266" y="4330426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16139" y="4449562"/>
            <a:ext cx="2016674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Rectangle 27"/>
          <p:cNvSpPr/>
          <p:nvPr/>
        </p:nvSpPr>
        <p:spPr>
          <a:xfrm>
            <a:off x="7085013" y="4382540"/>
            <a:ext cx="533401" cy="52322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9" name="AutoShape 23"/>
          <p:cNvSpPr>
            <a:spLocks noChangeArrowheads="1"/>
          </p:cNvSpPr>
          <p:nvPr/>
        </p:nvSpPr>
        <p:spPr bwMode="auto">
          <a:xfrm>
            <a:off x="2817812" y="5258674"/>
            <a:ext cx="3984903" cy="1012172"/>
          </a:xfrm>
          <a:prstGeom prst="wedgeRoundRectCallout">
            <a:avLst>
              <a:gd name="adj1" fmla="val -41997"/>
              <a:gd name="adj2" fmla="val -9695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Names the captured group '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month</a:t>
            </a: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21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(?:subexpression)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Defines a non-capturing group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(?&lt;=subexpression)</a:t>
            </a:r>
            <a:r>
              <a:rPr lang="en-US" sz="3600" noProof="1">
                <a:cs typeface="Consolas" panose="020B0609020204030204" pitchFamily="49" charset="0"/>
              </a:rPr>
              <a:t> – Positive lookbehind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(?&lt;!subexpression)</a:t>
            </a:r>
            <a:r>
              <a:rPr lang="en-US" sz="3600" noProof="1">
                <a:cs typeface="Consolas" panose="020B0609020204030204" pitchFamily="49" charset="0"/>
              </a:rPr>
              <a:t> – Negative lookbehind</a:t>
            </a:r>
          </a:p>
          <a:p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endParaRPr lang="en-US" noProof="1" smtClean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Constructs (2)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2" y="1998070"/>
            <a:ext cx="4191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^(?:Hi|hello),\s*(\w+)$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42638" y="1998070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Hi, Peter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30325" y="1970617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672422" y="1977280"/>
            <a:ext cx="1022190" cy="52322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40501" y="3306684"/>
            <a:ext cx="24383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(?&lt;=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)\d{1,4}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138490" y="3306684"/>
            <a:ext cx="254802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Gladstone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354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31300" y="323048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80002" y="3313608"/>
            <a:ext cx="530310" cy="454741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848879" y="4733024"/>
            <a:ext cx="278931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(?&lt;![0-9\-])\d+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498072" y="4747669"/>
            <a:ext cx="516162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Gladstone St. #-2 -123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354 2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68223" y="468611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426099" y="4747669"/>
            <a:ext cx="530310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ectangle 22"/>
          <p:cNvSpPr/>
          <p:nvPr/>
        </p:nvSpPr>
        <p:spPr>
          <a:xfrm>
            <a:off x="9076658" y="4757269"/>
            <a:ext cx="263841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93825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(?=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subexpression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Positive </a:t>
            </a:r>
            <a:r>
              <a:rPr lang="en-US" noProof="1" smtClean="0">
                <a:cs typeface="Consolas" panose="020B0609020204030204" pitchFamily="49" charset="0"/>
              </a:rPr>
              <a:t>lookahead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(?!subexpression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Negative lookahead</a:t>
            </a:r>
          </a:p>
          <a:p>
            <a:endParaRPr lang="en-US" noProof="1" smtClean="0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 smtClean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Constructs (3)</a:t>
            </a:r>
            <a:endParaRPr lang="en-US" dirty="0"/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675697" y="3247890"/>
            <a:ext cx="291934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\b\w+\b(?![\w?])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4460044" y="3262535"/>
            <a:ext cx="356427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this a drill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97180" y="321057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547488" y="3272135"/>
            <a:ext cx="335382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2" name="Rectangle 41"/>
          <p:cNvSpPr/>
          <p:nvPr/>
        </p:nvSpPr>
        <p:spPr>
          <a:xfrm>
            <a:off x="5020680" y="3272134"/>
            <a:ext cx="700389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3" name="Rectangle 42"/>
          <p:cNvSpPr/>
          <p:nvPr/>
        </p:nvSpPr>
        <p:spPr>
          <a:xfrm>
            <a:off x="5827597" y="3272133"/>
            <a:ext cx="335382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684212" y="1905000"/>
            <a:ext cx="278931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.*?(?=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\!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4333406" y="1919645"/>
            <a:ext cx="356427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not a drill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603556" y="185809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420850" y="1929245"/>
            <a:ext cx="3230982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84454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Constructs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2" descr="http://www.veryicon.com/icon/png/System/Software/User%20gro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062" y="218566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20132841">
            <a:off x="4419906" y="3850645"/>
            <a:ext cx="4193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\d{2}-(\w{3})-\d{4}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47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Backreference</a:t>
            </a:r>
            <a:r>
              <a:rPr lang="en-US" dirty="0" smtClean="0"/>
              <a:t> Constructs</a:t>
            </a:r>
            <a:endParaRPr lang="en-US" dirty="0"/>
          </a:p>
        </p:txBody>
      </p:sp>
      <p:pic>
        <p:nvPicPr>
          <p:cNvPr id="10242" name="Picture 2" descr="http://i.stack.imgur.com/QC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860" y="2406861"/>
            <a:ext cx="406717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03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\number</a:t>
            </a:r>
            <a:r>
              <a:rPr lang="en-US" noProof="1">
                <a:cs typeface="Consolas" panose="020B0609020204030204" pitchFamily="49" charset="0"/>
              </a:rPr>
              <a:t> –</a:t>
            </a:r>
            <a:r>
              <a:rPr lang="en-US" noProof="1" smtClean="0">
                <a:cs typeface="Consolas" panose="020B0609020204030204" pitchFamily="49" charset="0"/>
              </a:rPr>
              <a:t> matches </a:t>
            </a:r>
            <a:r>
              <a:rPr lang="en-US" noProof="1">
                <a:cs typeface="Consolas" panose="020B0609020204030204" pitchFamily="49" charset="0"/>
              </a:rPr>
              <a:t>the value of a numbered </a:t>
            </a:r>
            <a:r>
              <a:rPr lang="en-US" noProof="1" smtClean="0">
                <a:cs typeface="Consolas" panose="020B0609020204030204" pitchFamily="49" charset="0"/>
              </a:rPr>
              <a:t>subexpression</a:t>
            </a:r>
          </a:p>
          <a:p>
            <a:endParaRPr lang="en-US" noProof="1" smtClean="0">
              <a:cs typeface="Consolas" panose="020B0609020204030204" pitchFamily="49" charset="0"/>
            </a:endParaRPr>
          </a:p>
          <a:p>
            <a:endParaRPr lang="en-US" noProof="1" smtClean="0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\k&lt;name&gt;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noProof="1" smtClean="0">
                <a:cs typeface="Consolas" panose="020B0609020204030204" pitchFamily="49" charset="0"/>
              </a:rPr>
              <a:t>– matches </a:t>
            </a:r>
            <a:r>
              <a:rPr lang="en-US" noProof="1">
                <a:cs typeface="Consolas" panose="020B0609020204030204" pitchFamily="49" charset="0"/>
              </a:rPr>
              <a:t>the value of a named </a:t>
            </a:r>
            <a:r>
              <a:rPr lang="en-US" noProof="1" smtClean="0">
                <a:cs typeface="Consolas" panose="020B0609020204030204" pitchFamily="49" charset="0"/>
              </a:rPr>
              <a:t>expression</a:t>
            </a:r>
            <a:endParaRPr lang="en-US" noProof="1">
              <a:cs typeface="Consolas" panose="020B0609020204030204" pitchFamily="49" charset="0"/>
            </a:endParaRPr>
          </a:p>
          <a:p>
            <a:endParaRPr lang="en-US" noProof="1" smtClean="0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 smtClean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Backreference Constructs</a:t>
            </a:r>
            <a:endParaRPr lang="en-US" noProof="1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806816" y="1980659"/>
            <a:ext cx="4800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)\d{2}(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\1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)\d{4}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170612" y="1766458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16095" y="1957229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23819" y="1789888"/>
            <a:ext cx="1752600" cy="381542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9" name="Rectangle 28"/>
          <p:cNvSpPr/>
          <p:nvPr/>
        </p:nvSpPr>
        <p:spPr>
          <a:xfrm>
            <a:off x="6232498" y="2194860"/>
            <a:ext cx="1752600" cy="358112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0" name="AutoShape 23"/>
          <p:cNvSpPr>
            <a:spLocks noChangeArrowheads="1"/>
          </p:cNvSpPr>
          <p:nvPr/>
        </p:nvSpPr>
        <p:spPr bwMode="auto">
          <a:xfrm>
            <a:off x="2216087" y="2847198"/>
            <a:ext cx="3802125" cy="1039002"/>
          </a:xfrm>
          <a:prstGeom prst="wedgeRoundRectCallout">
            <a:avLst>
              <a:gd name="adj1" fmla="val -8620"/>
              <a:gd name="adj2" fmla="val -9285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References an already captured group by index</a:t>
            </a:r>
            <a:endParaRPr lang="bg-BG" sz="25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806815" y="4900064"/>
            <a:ext cx="612579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\d{2}(?&lt;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&gt;|\/)\d{2}(\k&lt;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&gt;)\d{4}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7715729" y="4755033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161212" y="490006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768936" y="4732723"/>
            <a:ext cx="1752600" cy="381542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7" name="Rectangle 46"/>
          <p:cNvSpPr/>
          <p:nvPr/>
        </p:nvSpPr>
        <p:spPr>
          <a:xfrm>
            <a:off x="7777615" y="5137695"/>
            <a:ext cx="1752600" cy="358112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8" name="AutoShape 23"/>
          <p:cNvSpPr>
            <a:spLocks noChangeArrowheads="1"/>
          </p:cNvSpPr>
          <p:nvPr/>
        </p:nvSpPr>
        <p:spPr bwMode="auto">
          <a:xfrm>
            <a:off x="2894012" y="5740977"/>
            <a:ext cx="3802125" cy="1039002"/>
          </a:xfrm>
          <a:prstGeom prst="wedgeRoundRectCallout">
            <a:avLst>
              <a:gd name="adj1" fmla="val -8620"/>
              <a:gd name="adj2" fmla="val -9285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Reuses an already captured group by index</a:t>
            </a:r>
            <a:endParaRPr lang="bg-BG" sz="25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52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8" name="Picture 4" descr="http://sublime-text-unofficial-documentation.readthedocs.org/en/latest/_images/search-and-replace-regex-s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1524000"/>
            <a:ext cx="627697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1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Backreference</a:t>
            </a:r>
            <a:r>
              <a:rPr lang="en-US" dirty="0" smtClean="0"/>
              <a:t> Constructs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s2.quickmeme.com/img/18/187c7aef8a6985ba6f252fa41f8a0620eaf8f4091203e5403e23374e70ffb9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448" y="1371600"/>
            <a:ext cx="3810000" cy="34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93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 in C#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Built-In Regex Classes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23" y="1524000"/>
            <a:ext cx="7839850" cy="31601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3825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noProof="1" smtClean="0"/>
              <a:t># supports a built-in regular expression class -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Regex</a:t>
            </a:r>
          </a:p>
          <a:p>
            <a:pPr lvl="1"/>
            <a:r>
              <a:rPr lang="en-US" sz="3000" noProof="1" smtClean="0">
                <a:latin typeface="+mj-lt"/>
                <a:cs typeface="Consolas" panose="020B0609020204030204" pitchFamily="49" charset="0"/>
              </a:rPr>
              <a:t>Located in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System.Text.RegularExpressions</a:t>
            </a:r>
            <a:r>
              <a:rPr lang="en-US" sz="3000" noProof="1" smtClean="0">
                <a:latin typeface="+mj-lt"/>
                <a:cs typeface="Consolas" panose="020B0609020204030204" pitchFamily="49" charset="0"/>
              </a:rPr>
              <a:t> namespace</a:t>
            </a: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sz="3000" noProof="1" smtClean="0">
              <a:latin typeface="+mj-lt"/>
              <a:cs typeface="Consolas" panose="020B0609020204030204" pitchFamily="49" charset="0"/>
            </a:endParaRPr>
          </a:p>
          <a:p>
            <a:pPr lvl="1"/>
            <a:r>
              <a:rPr lang="en-US" sz="3000" noProof="1" smtClean="0">
                <a:latin typeface="+mj-lt"/>
                <a:cs typeface="Consolas" panose="020B0609020204030204" pitchFamily="49" charset="0"/>
              </a:rPr>
              <a:t>Accepts the pattern as argument</a:t>
            </a:r>
            <a:endParaRPr lang="en-US" noProof="1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Regex in C#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14600"/>
            <a:ext cx="10439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pattern = @"A[\w]+";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 regex = new Regex(pattern);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2" descr="regex-sandwich.png (821×14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2" y="4709076"/>
            <a:ext cx="7620000" cy="1327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57713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IsMatch(string text)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– determines whether the text matches the pattern 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String By Pattern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438400"/>
            <a:ext cx="104394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text = </a:t>
            </a: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"Today is 2015-05-11";</a:t>
            </a: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pattern = </a:t>
            </a: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@"\d{4}-\d{2}-\d{2}";</a:t>
            </a: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kern="1200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bool containsValidDate = regex.IsMatch(text);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Console.WriteLine(containsValidDate); // True</a:t>
            </a: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64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Match(string text)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– </a:t>
            </a:r>
            <a:r>
              <a:rPr lang="en-US" noProof="1">
                <a:cs typeface="Consolas" panose="020B0609020204030204" pitchFamily="49" charset="0"/>
              </a:rPr>
              <a:t>returns the first match that corresponds to the pattern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a Single Match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486284"/>
            <a:ext cx="104394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"Nakov: 123";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@"([A-Z][a-z]+): (\d+)";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 match = regex.Match(text);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Console.WriteLine(match.Groups.Count); //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Console.WriteLine("Matched text: \"{0}\"", match.Groups[0]);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Console.WriteLine("Name: {0}", match.Groups[1]); // Nakov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Console.WriteLine("Number: {0}", match.Groups[2]); // 123</a:t>
            </a:r>
          </a:p>
        </p:txBody>
      </p:sp>
    </p:spTree>
    <p:extLst>
      <p:ext uri="{BB962C8B-B14F-4D97-AF65-F5344CB8AC3E}">
        <p14:creationId xmlns:p14="http://schemas.microsoft.com/office/powerpoint/2010/main" val="2057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Matches(string text)</a:t>
            </a:r>
            <a:r>
              <a:rPr lang="en-US" sz="3000" noProof="1" smtClean="0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 smtClean="0">
                <a:cs typeface="Consolas" panose="020B0609020204030204" pitchFamily="49" charset="0"/>
              </a:rPr>
              <a:t>returns </a:t>
            </a:r>
            <a:r>
              <a:rPr lang="en-US" sz="3000" noProof="1">
                <a:cs typeface="Consolas" panose="020B0609020204030204" pitchFamily="49" charset="0"/>
              </a:rPr>
              <a:t>a collection of matching strings that correspond to the pattern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Matches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2261901"/>
            <a:ext cx="104394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text = "Nakov: 123, Branson: 456";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pattern = @"([A-Z][a-z]+): (\d</a:t>
            </a: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+)";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MatchCollection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matches = </a:t>
            </a: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regex.Matches(text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, 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("Found {0} matches", matches.Count);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foreach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(Match match in matches)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{</a:t>
            </a: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    Console.WriteLine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("Name: {0}", match.Groups[1]);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Found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2 matches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Name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: Nakov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Name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: Branson</a:t>
            </a:r>
          </a:p>
        </p:txBody>
      </p:sp>
    </p:spTree>
    <p:extLst>
      <p:ext uri="{BB962C8B-B14F-4D97-AF65-F5344CB8AC3E}">
        <p14:creationId xmlns:p14="http://schemas.microsoft.com/office/powerpoint/2010/main" val="12958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Replace(string text, string replacement)</a:t>
            </a:r>
            <a:r>
              <a:rPr lang="en-US" sz="3000" noProof="1" smtClean="0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 smtClean="0">
                <a:cs typeface="Consolas" panose="020B0609020204030204" pitchFamily="49" charset="0"/>
              </a:rPr>
              <a:t>replaces all strings that match the pattern with the provided replacement</a:t>
            </a:r>
            <a:endParaRPr lang="en-US" sz="3000" noProof="1">
              <a:cs typeface="Consolas" panose="020B0609020204030204" pitchFamily="49" charset="0"/>
            </a:endParaRP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Replacing With Regex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6181" y="2261901"/>
            <a:ext cx="10693285" cy="32778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= "Nakov: 123, Branson: 456";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= @"\d{3}";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replacement = "999";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kern="1200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 = </a:t>
            </a: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regex.Replace(text,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replacement</a:t>
            </a: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Nakov: </a:t>
            </a: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999,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Branson: </a:t>
            </a: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999</a:t>
            </a: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49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Split(string text)</a:t>
            </a:r>
            <a:r>
              <a:rPr lang="en-US" noProof="1" smtClean="0">
                <a:latin typeface="+mj-lt"/>
              </a:rPr>
              <a:t> – splits the text by the pattern</a:t>
            </a:r>
          </a:p>
          <a:p>
            <a:pPr lvl="1"/>
            <a:r>
              <a:rPr lang="en-US" noProof="1" smtClean="0">
                <a:latin typeface="+mj-lt"/>
              </a:rPr>
              <a:t>Returns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string[]</a:t>
            </a:r>
            <a:r>
              <a:rPr lang="en-US" noProof="1" smtClean="0">
                <a:latin typeface="+mj-lt"/>
              </a:rPr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With Regex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903" y="2667000"/>
            <a:ext cx="10693285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text = "1   2 3      4";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pattern = @"\s+";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[] results = Regex.Split(text, 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Console.WriteLine(string.Join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(", ", results</a:t>
            </a: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)); // 1, 2, 3, 4</a:t>
            </a:r>
            <a:endParaRPr lang="en-US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</p:txBody>
      </p:sp>
      <p:pic>
        <p:nvPicPr>
          <p:cNvPr id="6" name="Picture 2" descr="13365116881988732618Cartoon Banana Peel.svg.hi.png (600×38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1931043"/>
            <a:ext cx="2822756" cy="179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31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Strings – 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51121"/>
            <a:ext cx="105156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pattern = @"A[\w]+";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text = "Gosho Pesho Anatoli Penio Asen";</a:t>
            </a:r>
          </a:p>
          <a:p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 regex = new Regex(pattern);</a:t>
            </a:r>
          </a:p>
          <a:p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Match match = regex.Match(text);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Console.WriteLine(match); // Anatoli</a:t>
            </a:r>
          </a:p>
          <a:p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MatchCollection matches = regex.Matches(text);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foreach (var match in matches) 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Console.WriteLine(match);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Anatoli, Asen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86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Validation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066800"/>
            <a:ext cx="10515600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 cmpd="sng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pattern = </a:t>
            </a:r>
            <a:r>
              <a:rPr lang="sv-SE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@"^[\</a:t>
            </a:r>
            <a:r>
              <a:rPr lang="sv-SE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w-]{4,12}@[\w\-]{2,}\.[a-zA-Z]{1</a:t>
            </a:r>
            <a:r>
              <a:rPr lang="sv-SE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,}$";</a:t>
            </a:r>
            <a:endParaRPr lang="sv-SE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sv-SE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List&lt;string&gt; emails = new List&lt;string&gt;()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"dow_jones@gmail.com",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"spam@nakov",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"JohnSkeet69@1337.org",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"ayy lmao@abv.bg"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 regex = new Regex(pattern);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foreach (var email in emails)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Console.WriteLine(regex.IsMatch(email));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58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regular expression </a:t>
            </a:r>
            <a:r>
              <a:rPr lang="en-US" dirty="0" smtClean="0"/>
              <a:t>is a </a:t>
            </a:r>
            <a:r>
              <a:rPr lang="en-US" dirty="0"/>
              <a:t>sequence of characters that forms a search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pattern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Also known as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regex</a:t>
            </a:r>
            <a:r>
              <a:rPr lang="en-US" sz="3200" noProof="1"/>
              <a:t>, regexp, rational </a:t>
            </a:r>
            <a:r>
              <a:rPr lang="en-US" sz="3200" dirty="0" smtClean="0"/>
              <a:t>expression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Used for finding and matching certain parts of strings</a:t>
            </a:r>
          </a:p>
          <a:p>
            <a:pPr lvl="2">
              <a:lnSpc>
                <a:spcPct val="100000"/>
              </a:lnSpc>
            </a:pPr>
            <a:r>
              <a:rPr lang="en-US" sz="3200" dirty="0" smtClean="0"/>
              <a:t>E.g. all uses of the word "regex"</a:t>
            </a:r>
            <a:endParaRPr lang="en-US" sz="3200" dirty="0"/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dirty="0" smtClean="0"/>
              <a:t>All strings that correspond to the expression (also know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pattern</a:t>
            </a:r>
            <a:r>
              <a:rPr lang="en-US" dirty="0" smtClean="0"/>
              <a:t>) are matched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For example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A[\w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]+</a:t>
            </a:r>
            <a:r>
              <a:rPr lang="en-US" dirty="0" smtClean="0"/>
              <a:t> matches all words in a text</a:t>
            </a:r>
          </a:p>
          <a:p>
            <a:pPr marL="682634" lvl="2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 smtClean="0"/>
              <a:t> that start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Regular Expressions</a:t>
            </a:r>
            <a:endParaRPr lang="bg-BG" dirty="0"/>
          </a:p>
        </p:txBody>
      </p:sp>
      <p:pic>
        <p:nvPicPr>
          <p:cNvPr id="6" name="Picture 2" descr="http://img.wonderhowto.com/img/18/65/63527391375862/0/hack-like-pro-introduction-regular-expressions-regex.1280x6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675" y="5220339"/>
            <a:ext cx="2929148" cy="137172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43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Helpful Resources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regex101.com</a:t>
            </a:r>
            <a:r>
              <a:rPr lang="en-US" sz="3200" dirty="0" smtClean="0"/>
              <a:t> and </a:t>
            </a:r>
            <a:r>
              <a:rPr lang="en-US" sz="3200" dirty="0">
                <a:hlinkClick r:id="rId4"/>
              </a:rPr>
              <a:t>http://</a:t>
            </a:r>
            <a:r>
              <a:rPr lang="en-US" sz="3200" dirty="0" smtClean="0">
                <a:hlinkClick r:id="rId4"/>
              </a:rPr>
              <a:t>regexr.com</a:t>
            </a:r>
            <a:r>
              <a:rPr lang="en-US" sz="3200" dirty="0" smtClean="0"/>
              <a:t> – websites </a:t>
            </a:r>
            <a:r>
              <a:rPr lang="en-US" sz="3200" dirty="0"/>
              <a:t>to test Regex using different programming </a:t>
            </a:r>
            <a:r>
              <a:rPr lang="en-US" sz="3200" dirty="0" smtClean="0"/>
              <a:t>languages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5"/>
              </a:rPr>
              <a:t>http://</a:t>
            </a:r>
            <a:r>
              <a:rPr lang="en-US" sz="3200" dirty="0" smtClean="0">
                <a:hlinkClick r:id="rId5"/>
              </a:rPr>
              <a:t>regexhero.net</a:t>
            </a:r>
            <a:r>
              <a:rPr lang="en-US" sz="3200" dirty="0" smtClean="0"/>
              <a:t> – website </a:t>
            </a:r>
            <a:r>
              <a:rPr lang="en-US" sz="3200" dirty="0"/>
              <a:t>to test Regex using C#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 smtClean="0">
                <a:hlinkClick r:id="rId6"/>
              </a:rPr>
              <a:t>http://msdn.microsoft.com/en-us/library/az24scfc(v=vs.110).aspx</a:t>
            </a:r>
            <a:r>
              <a:rPr lang="en-US" sz="3200" dirty="0" smtClean="0"/>
              <a:t> – quick reference for Regex from Microsoft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 smtClean="0">
                <a:hlinkClick r:id="rId7"/>
              </a:rPr>
              <a:t>http</a:t>
            </a:r>
            <a:r>
              <a:rPr lang="en-US" sz="3200" dirty="0">
                <a:hlinkClick r:id="rId7"/>
              </a:rPr>
              <a:t>://</a:t>
            </a:r>
            <a:r>
              <a:rPr lang="en-US" sz="3200" dirty="0" smtClean="0">
                <a:hlinkClick r:id="rId7"/>
              </a:rPr>
              <a:t>regexone.com</a:t>
            </a:r>
            <a:r>
              <a:rPr lang="en-US" sz="3200" dirty="0" smtClean="0"/>
              <a:t> – </a:t>
            </a:r>
            <a:r>
              <a:rPr lang="en-US" sz="3200" dirty="0"/>
              <a:t>Interactive tutorials for Regex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8"/>
              </a:rPr>
              <a:t>http://</a:t>
            </a:r>
            <a:r>
              <a:rPr lang="en-US" sz="3200" dirty="0" smtClean="0">
                <a:hlinkClick r:id="rId8"/>
              </a:rPr>
              <a:t>www.regular-expressions.info/tutorial.html</a:t>
            </a:r>
            <a:r>
              <a:rPr lang="en-US" sz="3200" dirty="0" smtClean="0"/>
              <a:t> </a:t>
            </a:r>
            <a:r>
              <a:rPr lang="en-US" sz="3200" dirty="0"/>
              <a:t>–</a:t>
            </a:r>
            <a:r>
              <a:rPr lang="en-US" sz="3200" dirty="0" smtClean="0"/>
              <a:t> a comprehensive </a:t>
            </a:r>
            <a:r>
              <a:rPr lang="en-US" sz="3200" dirty="0"/>
              <a:t>tutorial on regular expressions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3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Helpful Resources (2)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image1.g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21037628">
            <a:off x="540076" y="2392397"/>
            <a:ext cx="2734396" cy="3591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6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399835">
            <a:off x="8415456" y="1999310"/>
            <a:ext cx="3084643" cy="4045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Lynda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98409" y="1770155"/>
            <a:ext cx="3942987" cy="331769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332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48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dirty="0" smtClean="0"/>
              <a:t>describe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dirty="0" smtClean="0"/>
              <a:t> for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 smtClean="0"/>
              <a:t>searching through strings of text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Define special characters, operators and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3200" dirty="0" smtClean="0"/>
              <a:t>constructs for building complex patterns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Powerful tool for extracting specific data from text or validating strings (e.g. email/username validator)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C# provides a built-in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Regex</a:t>
            </a:r>
            <a:r>
              <a:rPr lang="en-US" dirty="0" smtClean="0"/>
              <a:t> class 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Supports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matching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validating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splitting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replacing</a:t>
            </a:r>
            <a:r>
              <a:rPr lang="en-US" dirty="0" smtClean="0"/>
              <a:t> strings by a pattern</a:t>
            </a:r>
            <a:endParaRPr lang="en-US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990600"/>
            <a:ext cx="2209800" cy="2209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5875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61" y="1426507"/>
            <a:ext cx="2202007" cy="784041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20" y="1426507"/>
            <a:ext cx="1709065" cy="784247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947" y="1426507"/>
            <a:ext cx="2370353" cy="784041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52" y="1426507"/>
            <a:ext cx="1990258" cy="784041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029" y="1426507"/>
            <a:ext cx="2041862" cy="784041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15" y="5462157"/>
            <a:ext cx="3094236" cy="78404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660" y="5568822"/>
            <a:ext cx="2945298" cy="568188"/>
          </a:xfrm>
          <a:prstGeom prst="roundRect">
            <a:avLst>
              <a:gd name="adj" fmla="val 3159"/>
            </a:avLst>
          </a:prstGeom>
        </p:spPr>
      </p:pic>
      <p:sp>
        <p:nvSpPr>
          <p:cNvPr id="14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tx2">
                    <a:lumMod val="90000"/>
                  </a:schemeClr>
                </a:solidFill>
              </a:rPr>
              <a:t>https://softuni.bg/courses/advanced-csharp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pic>
        <p:nvPicPr>
          <p:cNvPr id="12" name="Picture 11">
            <a:hlinkClick r:id="rId17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586" y="5462157"/>
            <a:ext cx="1450742" cy="784041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>
            <a:hlinkClick r:id="rId19"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821" y="5459637"/>
            <a:ext cx="2549405" cy="786560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39909955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398" dirty="0"/>
          </a:p>
          <a:p>
            <a:endParaRPr lang="bg-BG" sz="2398" dirty="0"/>
          </a:p>
          <a:p>
            <a:endParaRPr lang="en-US" sz="2398" dirty="0" smtClean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1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4"/>
              </a:rPr>
              <a:t>CC-BY-NC-SA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2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4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877" y="3281309"/>
            <a:ext cx="3168298" cy="1108513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64459" y="105657"/>
            <a:ext cx="9067059" cy="935893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64459" y="1041549"/>
            <a:ext cx="9427140" cy="56349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7" dirty="0"/>
              <a:t>Software University Foundation – </a:t>
            </a:r>
            <a:r>
              <a:rPr lang="en-US" sz="3197" noProof="1">
                <a:hlinkClick r:id="rId3"/>
              </a:rPr>
              <a:t>softuni.org</a:t>
            </a:r>
            <a:endParaRPr lang="en-US" sz="31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4"/>
              </a:rPr>
              <a:t>softuni.bg</a:t>
            </a:r>
            <a:r>
              <a:rPr lang="en-US" sz="2898" noProof="1"/>
              <a:t> </a:t>
            </a:r>
          </a:p>
          <a:p>
            <a:pPr marL="304503" lvl="1" indent="-30450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349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349" algn="l"/>
              </a:tabLst>
            </a:pPr>
            <a:r>
              <a:rPr lang="en-US" sz="2898" noProof="1">
                <a:hlinkClick r:id="rId5"/>
              </a:rPr>
              <a:t>facebook.com/SoftwareUniversity</a:t>
            </a:r>
            <a:endParaRPr lang="en-US" sz="2898" noProof="1"/>
          </a:p>
          <a:p>
            <a:pPr marL="304503" lvl="1" indent="-30450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349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349" algn="l"/>
              </a:tabLst>
            </a:pPr>
            <a:r>
              <a:rPr lang="en-US" sz="2898" noProof="1">
                <a:hlinkClick r:id="rId6"/>
              </a:rPr>
              <a:t>youtube.com/SoftwareUniversity</a:t>
            </a:r>
            <a:endParaRPr lang="en-US" sz="2898" noProof="1"/>
          </a:p>
          <a:p>
            <a:pPr marL="304503" lvl="1" indent="-30450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349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4470" y="422835"/>
            <a:ext cx="2268096" cy="87423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2426" y="3385159"/>
            <a:ext cx="1003169" cy="101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760" y="4588753"/>
            <a:ext cx="1836432" cy="674733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196" y="5538523"/>
            <a:ext cx="969398" cy="964971"/>
          </a:xfrm>
          <a:prstGeom prst="rect">
            <a:avLst/>
          </a:prstGeom>
        </p:spPr>
      </p:pic>
      <p:pic>
        <p:nvPicPr>
          <p:cNvPr id="14" name="Picture 13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4125" y="1419559"/>
            <a:ext cx="1833540" cy="1865512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48213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Search patterns </a:t>
            </a:r>
            <a:r>
              <a:rPr lang="en-US" dirty="0" smtClean="0"/>
              <a:t>describe what should be matched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For example,                                   is read as:</a:t>
            </a:r>
          </a:p>
          <a:p>
            <a:pPr lvl="2">
              <a:lnSpc>
                <a:spcPct val="100000"/>
              </a:lnSpc>
              <a:spcBef>
                <a:spcPts val="1000"/>
              </a:spcBef>
            </a:pPr>
            <a:r>
              <a:rPr lang="en-US" dirty="0" smtClean="0"/>
              <a:t>Starts with the literal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Followed by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359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dirty="0" smtClean="0"/>
              <a:t>Followed by 9 symbols from in the range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Search Patterns</a:t>
            </a:r>
            <a:endParaRPr lang="bg-BG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15623" y="1828800"/>
            <a:ext cx="287878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\+359[0-9]{9}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103312" y="4461808"/>
            <a:ext cx="101346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61948228831222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Dick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+359882021853 –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Tanio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+2394818322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Chai Pyong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+9738418 2838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Nashmat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+359896923312 – Pesho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36359" y="4876800"/>
            <a:ext cx="2291053" cy="381000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Rectangle 11"/>
          <p:cNvSpPr/>
          <p:nvPr/>
        </p:nvSpPr>
        <p:spPr>
          <a:xfrm>
            <a:off x="1136359" y="5943600"/>
            <a:ext cx="2291053" cy="381000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12126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r>
              <a:rPr lang="en-US" dirty="0" smtClean="0"/>
              <a:t>Regular Expression Syntax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100" name="Picture 4" descr="http://www.mike-dixon.com/wp-content/uploads/2013/12/reg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7974">
            <a:off x="3636726" y="1583363"/>
            <a:ext cx="4937133" cy="328936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97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Escapes</a:t>
            </a:r>
            <a:endParaRPr lang="en-US" dirty="0"/>
          </a:p>
        </p:txBody>
      </p:sp>
      <p:pic>
        <p:nvPicPr>
          <p:cNvPr id="2050" name="Picture 2" descr="https://www.flyingcalls.com/wp-content/uploads/2013/10/escap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800" y="2267466"/>
            <a:ext cx="4063296" cy="22845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83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0261477"/>
              </p:ext>
            </p:extLst>
          </p:nvPr>
        </p:nvGraphicFramePr>
        <p:xfrm>
          <a:off x="455612" y="1150938"/>
          <a:ext cx="11237912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4312"/>
                <a:gridCol w="4038600"/>
                <a:gridCol w="5715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Character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Description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Example</a:t>
                      </a:r>
                      <a:endParaRPr lang="en-US" b="1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\t</a:t>
                      </a:r>
                      <a:endParaRPr lang="en-US" sz="2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Matches a tab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\n</a:t>
                      </a:r>
                      <a:endParaRPr lang="en-US" sz="2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Matches a new 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\u0000</a:t>
                      </a:r>
                      <a:endParaRPr lang="en-US" sz="2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Matches a Unicode character</a:t>
                      </a:r>
                    </a:p>
                    <a:p>
                      <a:r>
                        <a:rPr lang="en-US" dirty="0" smtClean="0"/>
                        <a:t>(e.g.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\u0065</a:t>
                      </a:r>
                      <a:r>
                        <a:rPr lang="en-US" baseline="0" dirty="0" smtClean="0"/>
                        <a:t> is lowercase </a:t>
                      </a:r>
                      <a:r>
                        <a:rPr lang="en-US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</a:t>
                      </a:r>
                      <a:endParaRPr lang="en-US" sz="2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Matches</a:t>
                      </a:r>
                      <a:r>
                        <a:rPr lang="en-US" baseline="0" dirty="0" smtClean="0"/>
                        <a:t> a literal character</a:t>
                      </a:r>
                    </a:p>
                    <a:p>
                      <a:r>
                        <a:rPr lang="en-US" baseline="0" dirty="0" smtClean="0"/>
                        <a:t>(e.g. </a:t>
                      </a:r>
                      <a:r>
                        <a:rPr lang="en-US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\.</a:t>
                      </a:r>
                      <a:r>
                        <a:rPr lang="en-US" baseline="0" dirty="0" smtClean="0"/>
                        <a:t> matches a dot </a:t>
                      </a:r>
                      <a:r>
                        <a:rPr lang="en-US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Escapes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43190" y="1764188"/>
            <a:ext cx="53979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	is	SPARTA!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92924" y="1825137"/>
            <a:ext cx="533400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Rectangle 9"/>
          <p:cNvSpPr/>
          <p:nvPr/>
        </p:nvSpPr>
        <p:spPr>
          <a:xfrm>
            <a:off x="7807324" y="1836727"/>
            <a:ext cx="838200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130924" y="2667000"/>
            <a:ext cx="54102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quick brown fox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jumped over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 lazy dog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407524" y="2731411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3" name="Rectangle 12"/>
          <p:cNvSpPr/>
          <p:nvPr/>
        </p:nvSpPr>
        <p:spPr>
          <a:xfrm>
            <a:off x="8074025" y="3108869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130924" y="4308476"/>
            <a:ext cx="5410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Eloquent elf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45324" y="4381013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Rectangle 15"/>
          <p:cNvSpPr/>
          <p:nvPr/>
        </p:nvSpPr>
        <p:spPr>
          <a:xfrm>
            <a:off x="7731124" y="4381013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130924" y="5152375"/>
            <a:ext cx="5410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Interesting. Will look into.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074025" y="5224912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9" name="Rectangle 18"/>
          <p:cNvSpPr/>
          <p:nvPr/>
        </p:nvSpPr>
        <p:spPr>
          <a:xfrm>
            <a:off x="10779124" y="5224911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38141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Escapes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www.ready.gov/sites/default/files/Escape%20Routes%202.3.1.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948" y="2286000"/>
            <a:ext cx="5715000" cy="2381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89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1842</Words>
  <Application>Microsoft Office PowerPoint</Application>
  <PresentationFormat>Custom</PresentationFormat>
  <Paragraphs>395</Paragraphs>
  <Slides>46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Consolas</vt:lpstr>
      <vt:lpstr>Wingdings</vt:lpstr>
      <vt:lpstr>SoftUni 16x9</vt:lpstr>
      <vt:lpstr>Regular Expressions</vt:lpstr>
      <vt:lpstr>Table of Contents</vt:lpstr>
      <vt:lpstr>Regular Expressions</vt:lpstr>
      <vt:lpstr>Regular Expressions</vt:lpstr>
      <vt:lpstr>Search Patterns</vt:lpstr>
      <vt:lpstr>Regular Expression Syntax</vt:lpstr>
      <vt:lpstr>Character Escapes</vt:lpstr>
      <vt:lpstr>Character Escapes</vt:lpstr>
      <vt:lpstr>Character Escapes</vt:lpstr>
      <vt:lpstr>Character Classes</vt:lpstr>
      <vt:lpstr>Character Classes</vt:lpstr>
      <vt:lpstr>Character Classes (2)</vt:lpstr>
      <vt:lpstr>Character Classes (3)</vt:lpstr>
      <vt:lpstr>Character Classes</vt:lpstr>
      <vt:lpstr>Quantifiers</vt:lpstr>
      <vt:lpstr>Quantifiers</vt:lpstr>
      <vt:lpstr>Quantifiers (2)</vt:lpstr>
      <vt:lpstr>Quantifiers</vt:lpstr>
      <vt:lpstr>Anchors</vt:lpstr>
      <vt:lpstr>Anchors</vt:lpstr>
      <vt:lpstr>Anchors</vt:lpstr>
      <vt:lpstr>Anchors</vt:lpstr>
      <vt:lpstr>Grouping Constructs</vt:lpstr>
      <vt:lpstr>Grouping Constructs</vt:lpstr>
      <vt:lpstr>Grouping Constructs (2)</vt:lpstr>
      <vt:lpstr>Grouping Constructs (3)</vt:lpstr>
      <vt:lpstr>Grouping Constructs</vt:lpstr>
      <vt:lpstr>Backreference Constructs</vt:lpstr>
      <vt:lpstr>Backreference Constructs</vt:lpstr>
      <vt:lpstr>Backreference Constructs</vt:lpstr>
      <vt:lpstr>Regular Expressions in C#</vt:lpstr>
      <vt:lpstr>Regex in C#</vt:lpstr>
      <vt:lpstr>Validating String By Pattern</vt:lpstr>
      <vt:lpstr>Checking for a Single Match</vt:lpstr>
      <vt:lpstr>Checking for Matches</vt:lpstr>
      <vt:lpstr>Replacing With Regex</vt:lpstr>
      <vt:lpstr>Splitting With Regex</vt:lpstr>
      <vt:lpstr>Matching Strings –  Example</vt:lpstr>
      <vt:lpstr>Email Validation – Example</vt:lpstr>
      <vt:lpstr>Helpful Resources</vt:lpstr>
      <vt:lpstr>Helpful Resources (2)</vt:lpstr>
      <vt:lpstr>Exercises in Class</vt:lpstr>
      <vt:lpstr>Summary</vt:lpstr>
      <vt:lpstr>Regular Expressions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 Expressions</dc:title>
  <dc:subject>C# Advanced Course</dc:subject>
  <dc:creator/>
  <cp:keywords>C#, regex, programming, course, SoftUni, Software University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2015-05-11T18:31:00Z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